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59" r:id="rId8"/>
    <p:sldId id="263" r:id="rId9"/>
    <p:sldId id="264" r:id="rId10"/>
    <p:sldId id="266" r:id="rId11"/>
    <p:sldId id="265" r:id="rId12"/>
    <p:sldId id="267" r:id="rId13"/>
    <p:sldId id="269" r:id="rId14"/>
    <p:sldId id="270" r:id="rId15"/>
    <p:sldId id="271" r:id="rId16"/>
    <p:sldId id="272" r:id="rId17"/>
    <p:sldId id="268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2015%20ACERi5\ACD\BGMEA\report\20150130tables%20and%20graphs%20of%20BGMEA%20project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F:\2015%20ACERi5\ACD\BGMEA\report\20150130tables%20and%20graphs%20of%20BGMEA%20project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F:\2015%20ACERi5\ACD\BGMEA\report\20150130tables%20and%20graphs%20of%20BGMEA%20project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'Info on worker and HH'!$L$40</c:f>
              <c:strCache>
                <c:ptCount val="1"/>
                <c:pt idx="0">
                  <c:v>Male</c:v>
                </c:pt>
              </c:strCache>
            </c:strRef>
          </c:tx>
          <c:cat>
            <c:strRef>
              <c:f>'Info on worker and HH'!$K$41:$K$46</c:f>
              <c:strCache>
                <c:ptCount val="6"/>
                <c:pt idx="0">
                  <c:v>Illiterate</c:v>
                </c:pt>
                <c:pt idx="1">
                  <c:v>Primary</c:v>
                </c:pt>
                <c:pt idx="2">
                  <c:v>Junior High</c:v>
                </c:pt>
                <c:pt idx="3">
                  <c:v>High School</c:v>
                </c:pt>
                <c:pt idx="4">
                  <c:v>Secondary or Higher Secondary</c:v>
                </c:pt>
                <c:pt idx="5">
                  <c:v>Others</c:v>
                </c:pt>
              </c:strCache>
            </c:strRef>
          </c:cat>
          <c:val>
            <c:numRef>
              <c:f>'Info on worker and HH'!$L$41:$L$46</c:f>
              <c:numCache>
                <c:formatCode>General</c:formatCode>
                <c:ptCount val="6"/>
                <c:pt idx="0">
                  <c:v>7.95</c:v>
                </c:pt>
                <c:pt idx="1">
                  <c:v>27.62</c:v>
                </c:pt>
                <c:pt idx="2">
                  <c:v>35.770000000000003</c:v>
                </c:pt>
                <c:pt idx="3">
                  <c:v>11.3</c:v>
                </c:pt>
                <c:pt idx="4">
                  <c:v>14.850000000000026</c:v>
                </c:pt>
                <c:pt idx="5">
                  <c:v>2.5099999999999998</c:v>
                </c:pt>
              </c:numCache>
            </c:numRef>
          </c:val>
        </c:ser>
        <c:ser>
          <c:idx val="1"/>
          <c:order val="1"/>
          <c:tx>
            <c:strRef>
              <c:f>'Info on worker and HH'!$M$40</c:f>
              <c:strCache>
                <c:ptCount val="1"/>
                <c:pt idx="0">
                  <c:v>Female</c:v>
                </c:pt>
              </c:strCache>
            </c:strRef>
          </c:tx>
          <c:cat>
            <c:strRef>
              <c:f>'Info on worker and HH'!$K$41:$K$46</c:f>
              <c:strCache>
                <c:ptCount val="6"/>
                <c:pt idx="0">
                  <c:v>Illiterate</c:v>
                </c:pt>
                <c:pt idx="1">
                  <c:v>Primary</c:v>
                </c:pt>
                <c:pt idx="2">
                  <c:v>Junior High</c:v>
                </c:pt>
                <c:pt idx="3">
                  <c:v>High School</c:v>
                </c:pt>
                <c:pt idx="4">
                  <c:v>Secondary or Higher Secondary</c:v>
                </c:pt>
                <c:pt idx="5">
                  <c:v>Others</c:v>
                </c:pt>
              </c:strCache>
            </c:strRef>
          </c:cat>
          <c:val>
            <c:numRef>
              <c:f>'Info on worker and HH'!$M$41:$M$46</c:f>
              <c:numCache>
                <c:formatCode>General</c:formatCode>
                <c:ptCount val="6"/>
                <c:pt idx="0">
                  <c:v>15.83</c:v>
                </c:pt>
                <c:pt idx="1">
                  <c:v>35.83</c:v>
                </c:pt>
                <c:pt idx="2">
                  <c:v>28.89</c:v>
                </c:pt>
                <c:pt idx="3">
                  <c:v>13.33</c:v>
                </c:pt>
                <c:pt idx="4">
                  <c:v>4.8599999999999985</c:v>
                </c:pt>
                <c:pt idx="5">
                  <c:v>1.25</c:v>
                </c:pt>
              </c:numCache>
            </c:numRef>
          </c:val>
        </c:ser>
        <c:ser>
          <c:idx val="2"/>
          <c:order val="2"/>
          <c:tx>
            <c:strRef>
              <c:f>'Info on worker and HH'!$N$40</c:f>
              <c:strCache>
                <c:ptCount val="1"/>
                <c:pt idx="0">
                  <c:v>All</c:v>
                </c:pt>
              </c:strCache>
            </c:strRef>
          </c:tx>
          <c:cat>
            <c:strRef>
              <c:f>'Info on worker and HH'!$K$41:$K$46</c:f>
              <c:strCache>
                <c:ptCount val="6"/>
                <c:pt idx="0">
                  <c:v>Illiterate</c:v>
                </c:pt>
                <c:pt idx="1">
                  <c:v>Primary</c:v>
                </c:pt>
                <c:pt idx="2">
                  <c:v>Junior High</c:v>
                </c:pt>
                <c:pt idx="3">
                  <c:v>High School</c:v>
                </c:pt>
                <c:pt idx="4">
                  <c:v>Secondary or Higher Secondary</c:v>
                </c:pt>
                <c:pt idx="5">
                  <c:v>Others</c:v>
                </c:pt>
              </c:strCache>
            </c:strRef>
          </c:cat>
          <c:val>
            <c:numRef>
              <c:f>'Info on worker and HH'!$N$41:$N$46</c:f>
              <c:numCache>
                <c:formatCode>General</c:formatCode>
                <c:ptCount val="6"/>
                <c:pt idx="0">
                  <c:v>12.69</c:v>
                </c:pt>
                <c:pt idx="1">
                  <c:v>32.550000000000004</c:v>
                </c:pt>
                <c:pt idx="2">
                  <c:v>31.64</c:v>
                </c:pt>
                <c:pt idx="3">
                  <c:v>12.52</c:v>
                </c:pt>
                <c:pt idx="4">
                  <c:v>8.8500000000000068</c:v>
                </c:pt>
                <c:pt idx="5">
                  <c:v>1.7500000000000002</c:v>
                </c:pt>
              </c:numCache>
            </c:numRef>
          </c:val>
        </c:ser>
        <c:axId val="141823360"/>
        <c:axId val="161750400"/>
      </c:barChart>
      <c:catAx>
        <c:axId val="141823360"/>
        <c:scaling>
          <c:orientation val="minMax"/>
        </c:scaling>
        <c:axPos val="b"/>
        <c:minorGridlines/>
        <c:numFmt formatCode="General" sourceLinked="1"/>
        <c:tickLblPos val="nextTo"/>
        <c:crossAx val="161750400"/>
        <c:crosses val="autoZero"/>
        <c:auto val="1"/>
        <c:lblAlgn val="ctr"/>
        <c:lblOffset val="100"/>
      </c:catAx>
      <c:valAx>
        <c:axId val="161750400"/>
        <c:scaling>
          <c:orientation val="minMax"/>
        </c:scaling>
        <c:axPos val="l"/>
        <c:majorGridlines/>
        <c:numFmt formatCode="General" sourceLinked="1"/>
        <c:tickLblPos val="nextTo"/>
        <c:crossAx val="14182336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400"/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v>Skilled</c:v>
          </c:tx>
          <c:cat>
            <c:strRef>
              <c:f>'Info on worker and HH'!$Q$149:$Q$153</c:f>
              <c:strCache>
                <c:ptCount val="5"/>
                <c:pt idx="0">
                  <c:v>up to 6000</c:v>
                </c:pt>
                <c:pt idx="1">
                  <c:v>6001 - 12000</c:v>
                </c:pt>
                <c:pt idx="2">
                  <c:v>12001 - 18000</c:v>
                </c:pt>
                <c:pt idx="3">
                  <c:v>18001 - 30000</c:v>
                </c:pt>
                <c:pt idx="4">
                  <c:v>30001 or above</c:v>
                </c:pt>
              </c:strCache>
            </c:strRef>
          </c:cat>
          <c:val>
            <c:numRef>
              <c:f>'Info on worker and HH'!$R$149:$R$153</c:f>
              <c:numCache>
                <c:formatCode>General</c:formatCode>
                <c:ptCount val="5"/>
                <c:pt idx="0">
                  <c:v>0</c:v>
                </c:pt>
                <c:pt idx="1">
                  <c:v>9.120000000000001</c:v>
                </c:pt>
                <c:pt idx="2">
                  <c:v>28.830000000000005</c:v>
                </c:pt>
                <c:pt idx="3">
                  <c:v>43.07</c:v>
                </c:pt>
                <c:pt idx="4">
                  <c:v>18.979999999999986</c:v>
                </c:pt>
              </c:numCache>
            </c:numRef>
          </c:val>
        </c:ser>
        <c:ser>
          <c:idx val="1"/>
          <c:order val="1"/>
          <c:tx>
            <c:v>Semi-skilled</c:v>
          </c:tx>
          <c:cat>
            <c:strRef>
              <c:f>'Info on worker and HH'!$Q$149:$Q$153</c:f>
              <c:strCache>
                <c:ptCount val="5"/>
                <c:pt idx="0">
                  <c:v>up to 6000</c:v>
                </c:pt>
                <c:pt idx="1">
                  <c:v>6001 - 12000</c:v>
                </c:pt>
                <c:pt idx="2">
                  <c:v>12001 - 18000</c:v>
                </c:pt>
                <c:pt idx="3">
                  <c:v>18001 - 30000</c:v>
                </c:pt>
                <c:pt idx="4">
                  <c:v>30001 or above</c:v>
                </c:pt>
              </c:strCache>
            </c:strRef>
          </c:cat>
          <c:val>
            <c:numRef>
              <c:f>'Info on worker and HH'!$S$149:$S$153</c:f>
              <c:numCache>
                <c:formatCode>General</c:formatCode>
                <c:ptCount val="5"/>
                <c:pt idx="0">
                  <c:v>0</c:v>
                </c:pt>
                <c:pt idx="1">
                  <c:v>10.26</c:v>
                </c:pt>
                <c:pt idx="2">
                  <c:v>36.620000000000012</c:v>
                </c:pt>
                <c:pt idx="3">
                  <c:v>41.45</c:v>
                </c:pt>
                <c:pt idx="4">
                  <c:v>11.67</c:v>
                </c:pt>
              </c:numCache>
            </c:numRef>
          </c:val>
        </c:ser>
        <c:ser>
          <c:idx val="2"/>
          <c:order val="2"/>
          <c:tx>
            <c:v>Unskilled</c:v>
          </c:tx>
          <c:cat>
            <c:strRef>
              <c:f>'Info on worker and HH'!$Q$149:$Q$153</c:f>
              <c:strCache>
                <c:ptCount val="5"/>
                <c:pt idx="0">
                  <c:v>up to 6000</c:v>
                </c:pt>
                <c:pt idx="1">
                  <c:v>6001 - 12000</c:v>
                </c:pt>
                <c:pt idx="2">
                  <c:v>12001 - 18000</c:v>
                </c:pt>
                <c:pt idx="3">
                  <c:v>18001 - 30000</c:v>
                </c:pt>
                <c:pt idx="4">
                  <c:v>30001 or above</c:v>
                </c:pt>
              </c:strCache>
            </c:strRef>
          </c:cat>
          <c:val>
            <c:numRef>
              <c:f>'Info on worker and HH'!$T$149:$T$153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9.58</c:v>
                </c:pt>
                <c:pt idx="2">
                  <c:v>36.68</c:v>
                </c:pt>
                <c:pt idx="3">
                  <c:v>40.89</c:v>
                </c:pt>
                <c:pt idx="4">
                  <c:v>12.15</c:v>
                </c:pt>
              </c:numCache>
            </c:numRef>
          </c:val>
        </c:ser>
        <c:ser>
          <c:idx val="3"/>
          <c:order val="3"/>
          <c:tx>
            <c:v>All</c:v>
          </c:tx>
          <c:cat>
            <c:strRef>
              <c:f>'Info on worker and HH'!$Q$149:$Q$153</c:f>
              <c:strCache>
                <c:ptCount val="5"/>
                <c:pt idx="0">
                  <c:v>up to 6000</c:v>
                </c:pt>
                <c:pt idx="1">
                  <c:v>6001 - 12000</c:v>
                </c:pt>
                <c:pt idx="2">
                  <c:v>12001 - 18000</c:v>
                </c:pt>
                <c:pt idx="3">
                  <c:v>18001 - 30000</c:v>
                </c:pt>
                <c:pt idx="4">
                  <c:v>30001 or above</c:v>
                </c:pt>
              </c:strCache>
            </c:strRef>
          </c:cat>
          <c:val>
            <c:numRef>
              <c:f>'Info on worker and HH'!$U$149:$U$153</c:f>
              <c:numCache>
                <c:formatCode>General</c:formatCode>
                <c:ptCount val="5"/>
                <c:pt idx="0">
                  <c:v>0.25</c:v>
                </c:pt>
                <c:pt idx="1">
                  <c:v>9.76</c:v>
                </c:pt>
                <c:pt idx="2">
                  <c:v>34.86</c:v>
                </c:pt>
                <c:pt idx="3">
                  <c:v>41.620000000000012</c:v>
                </c:pt>
                <c:pt idx="4">
                  <c:v>13.51</c:v>
                </c:pt>
              </c:numCache>
            </c:numRef>
          </c:val>
        </c:ser>
        <c:axId val="194429312"/>
        <c:axId val="194430848"/>
      </c:barChart>
      <c:catAx>
        <c:axId val="194429312"/>
        <c:scaling>
          <c:orientation val="minMax"/>
        </c:scaling>
        <c:axPos val="b"/>
        <c:minorGridlines/>
        <c:numFmt formatCode="General" sourceLinked="1"/>
        <c:tickLblPos val="nextTo"/>
        <c:crossAx val="194430848"/>
        <c:crosses val="autoZero"/>
        <c:auto val="1"/>
        <c:lblAlgn val="ctr"/>
        <c:lblOffset val="100"/>
      </c:catAx>
      <c:valAx>
        <c:axId val="19443084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/>
        </c:title>
        <c:numFmt formatCode="General" sourceLinked="1"/>
        <c:tickLblPos val="nextTo"/>
        <c:crossAx val="194429312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600" b="0"/>
      </a:pPr>
      <a:endParaRPr lang="en-US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bar"/>
        <c:grouping val="clustered"/>
        <c:ser>
          <c:idx val="0"/>
          <c:order val="0"/>
          <c:cat>
            <c:strRef>
              <c:f>'Women Empowerment'!$M$95:$M$104</c:f>
              <c:strCache>
                <c:ptCount val="10"/>
                <c:pt idx="0">
                  <c:v>Entertainment</c:v>
                </c:pt>
                <c:pt idx="1">
                  <c:v>Sibling's health care</c:v>
                </c:pt>
                <c:pt idx="2">
                  <c:v>Loan</c:v>
                </c:pt>
                <c:pt idx="3">
                  <c:v>Savings</c:v>
                </c:pt>
                <c:pt idx="4">
                  <c:v>Brother's/sister's marriage</c:v>
                </c:pt>
                <c:pt idx="5">
                  <c:v>Sibling's education</c:v>
                </c:pt>
                <c:pt idx="6">
                  <c:v>HH expenditure</c:v>
                </c:pt>
                <c:pt idx="7">
                  <c:v>Purchasing asset</c:v>
                </c:pt>
                <c:pt idx="8">
                  <c:v>Selling assets</c:v>
                </c:pt>
                <c:pt idx="9">
                  <c:v>Living place</c:v>
                </c:pt>
              </c:strCache>
            </c:strRef>
          </c:cat>
          <c:val>
            <c:numRef>
              <c:f>'Women Empowerment'!$N$95:$N$104</c:f>
              <c:numCache>
                <c:formatCode>General</c:formatCode>
                <c:ptCount val="10"/>
                <c:pt idx="0">
                  <c:v>44.02</c:v>
                </c:pt>
                <c:pt idx="1">
                  <c:v>40.42</c:v>
                </c:pt>
                <c:pt idx="2">
                  <c:v>40.230000000000011</c:v>
                </c:pt>
                <c:pt idx="3">
                  <c:v>40.04</c:v>
                </c:pt>
                <c:pt idx="4">
                  <c:v>39.85</c:v>
                </c:pt>
                <c:pt idx="5">
                  <c:v>39.660000000000011</c:v>
                </c:pt>
                <c:pt idx="6">
                  <c:v>38.520000000000003</c:v>
                </c:pt>
                <c:pt idx="7">
                  <c:v>38.520000000000003</c:v>
                </c:pt>
                <c:pt idx="8">
                  <c:v>37</c:v>
                </c:pt>
                <c:pt idx="9">
                  <c:v>36.050000000000004</c:v>
                </c:pt>
              </c:numCache>
            </c:numRef>
          </c:val>
        </c:ser>
        <c:axId val="195078784"/>
        <c:axId val="195088768"/>
      </c:barChart>
      <c:catAx>
        <c:axId val="195078784"/>
        <c:scaling>
          <c:orientation val="minMax"/>
        </c:scaling>
        <c:axPos val="l"/>
        <c:majorGridlines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95088768"/>
        <c:crosses val="autoZero"/>
        <c:auto val="1"/>
        <c:lblAlgn val="ctr"/>
        <c:lblOffset val="100"/>
      </c:catAx>
      <c:valAx>
        <c:axId val="195088768"/>
        <c:scaling>
          <c:orientation val="minMax"/>
        </c:scaling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950787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80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6800" y="152400"/>
            <a:ext cx="4267200" cy="6476999"/>
          </a:xfrm>
        </p:spPr>
        <p:txBody>
          <a:bodyPr/>
          <a:lstStyle>
            <a:lvl1pPr>
              <a:defRPr lang="en-US" sz="1100" smtClean="0"/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over-page-garments-industry-19-11-15 (2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55008"/>
            <a:ext cx="4890554" cy="69130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over-page-garments-industry-19-11-15 (2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88508" y="2209800"/>
            <a:ext cx="1455492" cy="2057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91520-3324-48BD-BCC3-8B4D45EC4F1B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CA07B-FF78-4FA5-839C-BC80168B01E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6800" y="152400"/>
            <a:ext cx="4267200" cy="6705600"/>
          </a:xfrm>
        </p:spPr>
        <p:txBody>
          <a:bodyPr>
            <a:noAutofit/>
          </a:bodyPr>
          <a:lstStyle/>
          <a:p>
            <a:pPr algn="r"/>
            <a:r>
              <a:rPr sz="2800">
                <a:solidFill>
                  <a:srgbClr val="5A5A5A"/>
                </a:solidFill>
                <a:ea typeface="Times New Roman"/>
                <a:cs typeface="Times New Roman"/>
              </a:rPr>
              <a:t>Research Team 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2400">
                <a:solidFill>
                  <a:srgbClr val="5A5A5A"/>
                </a:solidFill>
                <a:ea typeface="Times New Roman"/>
                <a:cs typeface="Times New Roman"/>
              </a:rPr>
              <a:t>Team Leader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Dr. A.K. EnamulHaque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> </a:t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2800">
                <a:solidFill>
                  <a:srgbClr val="5A5A5A"/>
                </a:solidFill>
                <a:ea typeface="Times New Roman"/>
                <a:cs typeface="Times New Roman"/>
              </a:rPr>
              <a:t>Research Coordinator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Estiaque Bari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> </a:t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2800">
                <a:solidFill>
                  <a:srgbClr val="5A5A5A"/>
                </a:solidFill>
                <a:ea typeface="Times New Roman"/>
                <a:cs typeface="Times New Roman"/>
              </a:rPr>
              <a:t>Research Team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Eashan Ahmed (Training &amp; Questionnaire Development)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Noman H Chowdhury (Questionnaire Development)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 smtClean="0">
                <a:solidFill>
                  <a:srgbClr val="5A5A5A"/>
                </a:solidFill>
                <a:ea typeface="Times New Roman"/>
                <a:cs typeface="Times New Roman"/>
              </a:rPr>
              <a:t>Kazi Nazmul </a:t>
            </a: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Huda (Field Coordination)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Mohammed Zakir Hossain Khan (Technical support)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r>
              <a:rPr sz="1600">
                <a:solidFill>
                  <a:srgbClr val="5A5A5A"/>
                </a:solidFill>
                <a:ea typeface="Times New Roman"/>
                <a:cs typeface="Times New Roman"/>
              </a:rPr>
              <a:t>Zahidul Naim Zakaria (Technical Editing)</a:t>
            </a:r>
            <a:r>
              <a:rPr sz="2000">
                <a:solidFill>
                  <a:srgbClr val="5A5A5A"/>
                </a:solidFill>
                <a:ea typeface="Times New Roman"/>
                <a:cs typeface="Times New Roman"/>
              </a:rPr>
              <a:t/>
            </a:r>
            <a:br>
              <a:rPr sz="2000">
                <a:solidFill>
                  <a:srgbClr val="5A5A5A"/>
                </a:solidFill>
                <a:ea typeface="Times New Roman"/>
                <a:cs typeface="Times New Roman"/>
              </a:rPr>
            </a:b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of workforce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1" y="1676393"/>
          <a:ext cx="7010398" cy="4533905"/>
        </p:xfrm>
        <a:graphic>
          <a:graphicData uri="http://schemas.openxmlformats.org/drawingml/2006/table">
            <a:tbl>
              <a:tblPr/>
              <a:tblGrid>
                <a:gridCol w="1845473"/>
                <a:gridCol w="1304367"/>
                <a:gridCol w="1930279"/>
                <a:gridCol w="1930279"/>
              </a:tblGrid>
              <a:tr h="723901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Industry Type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1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Knitwear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455,000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   620,000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1,065,000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23901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Sweater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253,000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   278,000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   519,000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3901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Woven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572,000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1,355,000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1,920,000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23901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Others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109,000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   254,000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   364,000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3901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1,435,000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2,591,000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4,001,000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Educational background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57200" y="1676400"/>
          <a:ext cx="7010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Marital Status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6934199" cy="4876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 and Workers by Grade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447800"/>
          <a:ext cx="7239000" cy="5105400"/>
        </p:xfrm>
        <a:graphic>
          <a:graphicData uri="http://schemas.openxmlformats.org/drawingml/2006/table">
            <a:tbl>
              <a:tblPr/>
              <a:tblGrid>
                <a:gridCol w="1520799"/>
                <a:gridCol w="1123844"/>
                <a:gridCol w="1176427"/>
                <a:gridCol w="1176427"/>
                <a:gridCol w="975372"/>
                <a:gridCol w="1266131"/>
              </a:tblGrid>
              <a:tr h="51054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Grades of pay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 of worker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Average Age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054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510540">
                <a:tc rowSpan="3"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Skilled 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</a:t>
                      </a:r>
                      <a:r>
                        <a:rPr lang="en-US" sz="2000" baseline="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-1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0.91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0.08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32.09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30.00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G-2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0.25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30.38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29.67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G-3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9.05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10.30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26.67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26.01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0540">
                <a:tc rowSpan="2"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Semi-skilled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G-4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8.80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13.12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25.43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24.37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G-5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6.64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12.62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23.90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24.19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0540">
                <a:tc rowSpan="2"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Unskilled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G-6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3.90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10.96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23.19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23.19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5105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G-7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8.31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11.46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21.57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23.14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0540">
                <a:tc gridSpan="2"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 workers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40.08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59.92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24.83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24.16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by Gender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73152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Years at work by grade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72390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districts of workers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71628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Work environment perception by factories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95398"/>
          <a:ext cx="7696200" cy="5567760"/>
        </p:xfrm>
        <a:graphic>
          <a:graphicData uri="http://schemas.openxmlformats.org/drawingml/2006/table">
            <a:tbl>
              <a:tblPr/>
              <a:tblGrid>
                <a:gridCol w="4879855"/>
                <a:gridCol w="1501793"/>
                <a:gridCol w="1314552"/>
              </a:tblGrid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Items</a:t>
                      </a:r>
                      <a:endParaRPr lang="en-US" sz="18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Average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SD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Acceptable ambient environment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99.5%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4.6%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Adequate lighting 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99.7%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17850"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Existence of emergency exits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98.0%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11.0%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Locked emergency exits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8.2%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19.6%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Barriers at the emergency exit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17.3%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30.8%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Training of emergency exits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94.0%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16.6%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7850"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Existence of fire extinguishers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99.1%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7.9%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Training to use fire extinguisher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92.0%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20.0%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17850"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Supply of drinking water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97.2%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14.4%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Food cafeteria at the factory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86.3%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30.9%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Use of cafeteria by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51.3%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35.0%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Existence of childcare facilities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81.2%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33.5%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21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Use of childcare facilities by working parents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14.0%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33.7%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payment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981201"/>
          <a:ext cx="7010400" cy="2590800"/>
        </p:xfrm>
        <a:graphic>
          <a:graphicData uri="http://schemas.openxmlformats.org/drawingml/2006/table">
            <a:tbl>
              <a:tblPr/>
              <a:tblGrid>
                <a:gridCol w="4495800"/>
                <a:gridCol w="2514600"/>
              </a:tblGrid>
              <a:tr h="471054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Workplace Facility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054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Regularity in salary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93.07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06582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Usually receive </a:t>
                      </a:r>
                      <a:r>
                        <a:rPr lang="en-US" sz="2000" b="1" dirty="0" err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Eid</a:t>
                      </a: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bonus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97.67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2110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 received the last Eid bonus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92.55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Non-monetary benefits to workers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447805"/>
          <a:ext cx="6857999" cy="5303520"/>
        </p:xfrm>
        <a:graphic>
          <a:graphicData uri="http://schemas.openxmlformats.org/drawingml/2006/table">
            <a:tbl>
              <a:tblPr/>
              <a:tblGrid>
                <a:gridCol w="3851645"/>
                <a:gridCol w="962665"/>
                <a:gridCol w="1061298"/>
                <a:gridCol w="982391"/>
              </a:tblGrid>
              <a:tr h="244224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5A5A5A"/>
                          </a:solidFill>
                          <a:latin typeface="+mn-lt"/>
                          <a:ea typeface="Times New Roman"/>
                          <a:cs typeface="Vrinda"/>
                        </a:rPr>
                        <a:t>Breaks at work</a:t>
                      </a:r>
                      <a:endParaRPr lang="en-US" sz="1800" dirty="0" smtClean="0">
                        <a:solidFill>
                          <a:srgbClr val="5A5A5A"/>
                        </a:solidFill>
                        <a:latin typeface="+mn-lt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 time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93.23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93.39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93.33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 times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6.77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5.77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6.17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 times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0.84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0.51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Nature of work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Standing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26.3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16.69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20.53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Sitting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49.48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72.74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63.44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Standing / sitting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24.22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10.57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16.03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Use of machines during work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71.34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71.73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71.57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Allowed to take leave for personal reasons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98.05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98.29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98.20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No of days took leave last year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5.45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5.83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5.69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Standard deviation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4.99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4.63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4.77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Maximum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31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percent took leave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72%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77%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75%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Conditions of leave (percent)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67119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Full salary paid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89.62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90.63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90.24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Bangladesh’s Garment Industry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5600 Firms under BGMEA</a:t>
            </a:r>
          </a:p>
          <a:p>
            <a:r>
              <a:rPr lang="en-US" dirty="0" smtClean="0"/>
              <a:t>4.5 million workers</a:t>
            </a:r>
          </a:p>
          <a:p>
            <a:r>
              <a:rPr lang="en-US" dirty="0" smtClean="0"/>
              <a:t>80% of export earnings of Bangladesh</a:t>
            </a:r>
          </a:p>
          <a:p>
            <a:r>
              <a:rPr lang="en-US" dirty="0" smtClean="0"/>
              <a:t>20 Billion $ exports 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Largest Exporter in the World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 …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295400"/>
          <a:ext cx="7543800" cy="5333995"/>
        </p:xfrm>
        <a:graphic>
          <a:graphicData uri="http://schemas.openxmlformats.org/drawingml/2006/table">
            <a:tbl>
              <a:tblPr/>
              <a:tblGrid>
                <a:gridCol w="4236810"/>
                <a:gridCol w="1058932"/>
                <a:gridCol w="1167428"/>
                <a:gridCol w="1080630"/>
              </a:tblGrid>
              <a:tr h="33009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3009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Partial salary paid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9.29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7.5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8.18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3009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without salary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1.09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1.87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1.57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352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8352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Maternity Leave (in days)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100.85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352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minimum days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30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8352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maximum days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262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352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rejoined the work (percent)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92.31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8352"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352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Workplace harassment (percent)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2.08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8352">
                <a:tc gridSpan="2"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received help from supervisor/co-worker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66.67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8352"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8352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Distance from home to work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09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in km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1.65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1.55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1.59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3009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in walking time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18.20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17.06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17.51</a:t>
                      </a:r>
                    </a:p>
                  </a:txBody>
                  <a:tcPr marL="52560" marR="525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Household profile of workers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676400"/>
          <a:ext cx="7315200" cy="4800598"/>
        </p:xfrm>
        <a:graphic>
          <a:graphicData uri="http://schemas.openxmlformats.org/drawingml/2006/table">
            <a:tbl>
              <a:tblPr/>
              <a:tblGrid>
                <a:gridCol w="4450596"/>
                <a:gridCol w="1536905"/>
                <a:gridCol w="1327699"/>
              </a:tblGrid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Household 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Mean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Household Size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100.0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4.05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 Members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97.1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 Members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98.0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36418"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 only household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 only household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Earning member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100.0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2.19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92.4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1.41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36418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72.8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Living with family?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523998"/>
          <a:ext cx="7086600" cy="5334000"/>
        </p:xfrm>
        <a:graphic>
          <a:graphicData uri="http://schemas.openxmlformats.org/drawingml/2006/table">
            <a:tbl>
              <a:tblPr/>
              <a:tblGrid>
                <a:gridCol w="4397763"/>
                <a:gridCol w="1297080"/>
                <a:gridCol w="1391757"/>
              </a:tblGrid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Family status 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Living with family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74%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74%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Living without Family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Family living in another city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Family living in village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Workers without family (orphans)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With whom they live in? (when not living with family/parents)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086600" cy="4800600"/>
        </p:xfrm>
        <a:graphic>
          <a:graphicData uri="http://schemas.openxmlformats.org/drawingml/2006/table">
            <a:tbl>
              <a:tblPr/>
              <a:tblGrid>
                <a:gridCol w="3233533"/>
                <a:gridCol w="1536607"/>
                <a:gridCol w="2316460"/>
              </a:tblGrid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Who are you living with?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 of total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Relatives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19.4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5.07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Friends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0.33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Rented house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19.4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5.07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Hostel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52.4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13.70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Others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7.6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1.99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100.0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26.16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 of children of married workers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71628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Worker as family head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676399"/>
          <a:ext cx="6324600" cy="4191000"/>
        </p:xfrm>
        <a:graphic>
          <a:graphicData uri="http://schemas.openxmlformats.org/drawingml/2006/table">
            <a:tbl>
              <a:tblPr/>
              <a:tblGrid>
                <a:gridCol w="4852078"/>
                <a:gridCol w="1472522"/>
              </a:tblGrid>
              <a:tr h="1359243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Head of the Household</a:t>
                      </a:r>
                      <a:endParaRPr lang="en-US" sz="28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2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3919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Male worker</a:t>
                      </a:r>
                      <a:endParaRPr lang="en-US" sz="28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40.0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943919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Female worker</a:t>
                      </a:r>
                      <a:endParaRPr lang="en-US" sz="28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12.8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43919"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 worker</a:t>
                      </a:r>
                      <a:endParaRPr lang="en-US" sz="2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23.7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Children’s/Ward’s education </a:t>
            </a:r>
            <a:br>
              <a:rPr lang="en-US" dirty="0" smtClean="0"/>
            </a:br>
            <a:r>
              <a:rPr lang="en-US" dirty="0" smtClean="0"/>
              <a:t>[unskilled workers’ families]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7239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by generations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70866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in housing standard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52600"/>
            <a:ext cx="7620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Monthly family income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7543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162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</a:t>
            </a:r>
            <a:r>
              <a:rPr lang="en-US" dirty="0"/>
              <a:t>develop a comprehensive picture of the workforce of the industry, their lives and the lives of their </a:t>
            </a:r>
            <a:r>
              <a:rPr lang="en-US" dirty="0" smtClean="0"/>
              <a:t>families</a:t>
            </a:r>
          </a:p>
          <a:p>
            <a:r>
              <a:rPr lang="en-US" dirty="0" smtClean="0"/>
              <a:t>Specific objectives were understanding the impact of the sector in</a:t>
            </a:r>
          </a:p>
          <a:p>
            <a:pPr lvl="1"/>
            <a:r>
              <a:rPr lang="en-US" dirty="0"/>
              <a:t>poverty reduction and improvement in the standard of </a:t>
            </a:r>
            <a:r>
              <a:rPr lang="en-US" dirty="0" smtClean="0"/>
              <a:t>living</a:t>
            </a:r>
            <a:endParaRPr lang="en-US" sz="2000" dirty="0"/>
          </a:p>
          <a:p>
            <a:pPr lvl="1"/>
            <a:r>
              <a:rPr lang="en-US" dirty="0"/>
              <a:t>health and education of the workers and their family members</a:t>
            </a:r>
            <a:endParaRPr lang="en-US" sz="2000" dirty="0"/>
          </a:p>
          <a:p>
            <a:pPr lvl="1"/>
            <a:r>
              <a:rPr lang="en-US" dirty="0"/>
              <a:t>women empowerment in the families of the workers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Monthly income [</a:t>
            </a:r>
            <a:r>
              <a:rPr lang="en-US" dirty="0" err="1" smtClean="0"/>
              <a:t>hh</a:t>
            </a:r>
            <a:r>
              <a:rPr lang="en-US" dirty="0" smtClean="0"/>
              <a:t> income </a:t>
            </a:r>
            <a:r>
              <a:rPr lang="en-US" dirty="0" err="1" smtClean="0"/>
              <a:t>vs</a:t>
            </a:r>
            <a:r>
              <a:rPr lang="en-US" dirty="0" smtClean="0"/>
              <a:t> worker’s income]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2" y="1524002"/>
          <a:ext cx="7315197" cy="5105398"/>
        </p:xfrm>
        <a:graphic>
          <a:graphicData uri="http://schemas.openxmlformats.org/drawingml/2006/table">
            <a:tbl>
              <a:tblPr/>
              <a:tblGrid>
                <a:gridCol w="1524700"/>
                <a:gridCol w="1524700"/>
                <a:gridCol w="1476493"/>
                <a:gridCol w="1476493"/>
                <a:gridCol w="1312811"/>
              </a:tblGrid>
              <a:tr h="13514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Monthly income of the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Monthly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Household income</a:t>
                      </a:r>
                      <a:r>
                        <a:rPr lang="en-US" sz="1800" b="1" baseline="30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*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 of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246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Skilled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19,044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19,923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69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12,687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16,308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7,729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16,364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69246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Semi-skilled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6,581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15,424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22%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6,494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15,426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69246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Unskilled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6,329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15,685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15%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5,625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15,500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6924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 workers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All grades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6,820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15,719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family income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71628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income earners and wealth</a:t>
            </a:r>
            <a:endParaRPr lang="en-US" dirty="0"/>
          </a:p>
        </p:txBody>
      </p:sp>
      <p:pic>
        <p:nvPicPr>
          <p:cNvPr id="4" name="Content Placeholder 3" descr="C:\Users\User\Desktop\Enam sir RMG\RMG study infographic 3 - 18.03.201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9760" t="11352" r="6147" b="7503"/>
          <a:stretch>
            <a:fillRect/>
          </a:stretch>
        </p:blipFill>
        <p:spPr bwMode="auto">
          <a:xfrm>
            <a:off x="457200" y="1629202"/>
            <a:ext cx="8229600" cy="4467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expenditure (monthly)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2" y="1447802"/>
          <a:ext cx="7238999" cy="5181597"/>
        </p:xfrm>
        <a:graphic>
          <a:graphicData uri="http://schemas.openxmlformats.org/drawingml/2006/table">
            <a:tbl>
              <a:tblPr/>
              <a:tblGrid>
                <a:gridCol w="1989971"/>
                <a:gridCol w="1647345"/>
                <a:gridCol w="1315683"/>
                <a:gridCol w="1217007"/>
                <a:gridCol w="1068993"/>
              </a:tblGrid>
              <a:tr h="738275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Average Family Expenses per month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 household expenditure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 person expenditure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 of monthly expenditure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 of household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94">
                <a:tc gridSpan="5">
                  <a:txBody>
                    <a:bodyPr/>
                    <a:lstStyle/>
                    <a:p>
                      <a:pPr marL="3556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BD Taka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Rent and Utilities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3,409.64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861.02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30%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93%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Food Cost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4,782.18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1,207.62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42%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80%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Clothing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529.62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133.74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51%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Mobile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316.58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79.94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80%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Education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667.21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168.49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38%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Cosmetics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299.03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75.51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64%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Health Cost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604.37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152.62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49%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Travel to work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229.94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229.94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44%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Remittance to home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1,292.19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1,292.19*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11%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42%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Entertainment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98.98 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   25.00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34%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Other expenditure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2,478.91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   625.99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22%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556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100%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79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  <a:endParaRPr lang="en-US" sz="1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11,299.02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   2,853.29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of expenditure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77724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Daily food items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72390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 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72390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Fruits and others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69342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Top 10 ‘has my say’ for female workers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70866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10 ‘Has partial say’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7377" y="173511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Macro information on the Sector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65532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or rarely consulted decisions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7162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Perception on empowerment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600200"/>
          <a:ext cx="7086600" cy="4648201"/>
        </p:xfrm>
        <a:graphic>
          <a:graphicData uri="http://schemas.openxmlformats.org/drawingml/2006/table">
            <a:tbl>
              <a:tblPr/>
              <a:tblGrid>
                <a:gridCol w="3652203"/>
                <a:gridCol w="1935725"/>
                <a:gridCol w="1498672"/>
              </a:tblGrid>
              <a:tr h="641131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Perception issues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Percent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Self-reliance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98.00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Importance in the family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92.80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Travel to work alone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59.66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59.66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Travel to work in a group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   40.34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Why?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Like travelling in groups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21.72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Live in same place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17.35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Afraid of travelling alone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365F91"/>
                        </a:solidFill>
                        <a:latin typeface="Calibri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1.27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230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  <a:endParaRPr lang="en-US" sz="18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     100.00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100.00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care services</a:t>
            </a:r>
            <a:endParaRPr lang="en-US" dirty="0"/>
          </a:p>
        </p:txBody>
      </p:sp>
      <p:pic>
        <p:nvPicPr>
          <p:cNvPr id="4" name="Content Placeholder 3" descr="C:\Users\User\Desktop\Enam sir RMG\RMG study infographic 5 - 18.03.2015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0351" t="12256" r="5792" b="6097"/>
          <a:stretch/>
        </p:blipFill>
        <p:spPr bwMode="auto">
          <a:xfrm>
            <a:off x="457200" y="1609055"/>
            <a:ext cx="8229600" cy="4508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status</a:t>
            </a:r>
            <a:endParaRPr lang="en-US" dirty="0"/>
          </a:p>
        </p:txBody>
      </p:sp>
      <p:pic>
        <p:nvPicPr>
          <p:cNvPr id="4" name="Content Placeholder 3" descr="C:\Users\User\Desktop\Enam sir RMG\RMG study infographic 7 - 18.03.2015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9997" t="11548" r="5201" b="6714"/>
          <a:stretch/>
        </p:blipFill>
        <p:spPr bwMode="auto">
          <a:xfrm>
            <a:off x="457200" y="1631690"/>
            <a:ext cx="8229600" cy="4462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care facilities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69342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of treatment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 r="1827" b="11439"/>
          <a:stretch>
            <a:fillRect/>
          </a:stretch>
        </p:blipFill>
        <p:spPr bwMode="auto">
          <a:xfrm>
            <a:off x="228600" y="1676400"/>
            <a:ext cx="746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of treatment cost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71628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Delivery of child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70866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Picture 3" descr="cover-page-garments-industry-19-11-15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600200"/>
            <a:ext cx="3568820" cy="50446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RMG Exports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7467600" cy="4648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219200"/>
          <a:ext cx="6858000" cy="3733800"/>
        </p:xfrm>
        <a:graphic>
          <a:graphicData uri="http://schemas.openxmlformats.org/drawingml/2006/table">
            <a:tbl>
              <a:tblPr/>
              <a:tblGrid>
                <a:gridCol w="2449548"/>
                <a:gridCol w="1389954"/>
                <a:gridCol w="1481719"/>
                <a:gridCol w="1536779"/>
              </a:tblGrid>
              <a:tr h="6223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Type of industry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Dhaka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Chittagong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Knitwear factories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39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48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Sweater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16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143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22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Woven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77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85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Others factories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143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n-US" sz="20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144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29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173</a:t>
                      </a:r>
                      <a:endParaRPr lang="en-US" sz="20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62000" y="5105400"/>
            <a:ext cx="693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total of 686 factories were </a:t>
            </a:r>
            <a:r>
              <a:rPr lang="en-US" dirty="0" smtClean="0"/>
              <a:t>selected </a:t>
            </a:r>
            <a:r>
              <a:rPr lang="en-US" dirty="0"/>
              <a:t>randomly using a computerized random table (574 from Dhaka and 112 from Chittagong) in order to conduct this survey.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/>
          <a:lstStyle/>
          <a:p>
            <a:r>
              <a:rPr lang="en-US" dirty="0" smtClean="0"/>
              <a:t># workers Surveyed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2400" y="1447800"/>
          <a:ext cx="7467598" cy="4800598"/>
        </p:xfrm>
        <a:graphic>
          <a:graphicData uri="http://schemas.openxmlformats.org/drawingml/2006/table">
            <a:tbl>
              <a:tblPr/>
              <a:tblGrid>
                <a:gridCol w="1197634"/>
                <a:gridCol w="631166"/>
                <a:gridCol w="762000"/>
                <a:gridCol w="762000"/>
                <a:gridCol w="838200"/>
                <a:gridCol w="762000"/>
                <a:gridCol w="838200"/>
                <a:gridCol w="685800"/>
                <a:gridCol w="990598"/>
              </a:tblGrid>
              <a:tr h="1059184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Type of Industry </a:t>
                      </a:r>
                      <a:endParaRPr lang="en-US" sz="1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667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794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397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Grade 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3554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Knitwear factories</a:t>
                      </a:r>
                      <a:endParaRPr lang="en-US" sz="16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32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71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74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68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51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079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60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336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554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Woven factories</a:t>
                      </a:r>
                      <a:endParaRPr lang="en-US" sz="16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27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29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33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26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079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31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154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3554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Sweater factories</a:t>
                      </a:r>
                      <a:endParaRPr lang="en-US" sz="16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032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111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135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109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86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079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129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588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5545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Others factories</a:t>
                      </a:r>
                      <a:endParaRPr lang="en-US" sz="16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27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26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27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1079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24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126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799234">
                <a:tc>
                  <a:txBody>
                    <a:bodyPr/>
                    <a:lstStyle/>
                    <a:p>
                      <a:pPr marL="164465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5A5A5A"/>
                          </a:solidFill>
                          <a:latin typeface="Calibri"/>
                          <a:ea typeface="Times New Roman"/>
                          <a:cs typeface="Vrinda"/>
                        </a:rPr>
                        <a:t>Total</a:t>
                      </a:r>
                      <a:endParaRPr lang="en-US" sz="16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26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236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264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237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184</a:t>
                      </a:r>
                      <a:endParaRPr lang="en-US" sz="240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244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1,204</a:t>
                      </a:r>
                      <a:endParaRPr lang="en-US" sz="2400" dirty="0">
                        <a:solidFill>
                          <a:srgbClr val="5A5A5A"/>
                        </a:solidFill>
                        <a:latin typeface="Calibri"/>
                        <a:ea typeface="Times New Roman"/>
                        <a:cs typeface="Vrinda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Geographic Distribution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72390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Size of Factories and Male-Female Ratio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800" y="1676401"/>
          <a:ext cx="6400800" cy="3635952"/>
        </p:xfrm>
        <a:graphic>
          <a:graphicData uri="http://schemas.openxmlformats.org/drawingml/2006/table">
            <a:tbl>
              <a:tblPr/>
              <a:tblGrid>
                <a:gridCol w="1600200"/>
                <a:gridCol w="1600200"/>
                <a:gridCol w="1600200"/>
                <a:gridCol w="1600200"/>
              </a:tblGrid>
              <a:tr h="845127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i="0" u="none" strike="noStrike" dirty="0">
                          <a:solidFill>
                            <a:srgbClr val="5A5A5A"/>
                          </a:solidFill>
                          <a:latin typeface="Calibri"/>
                        </a:rPr>
                        <a:t>Industry Type</a:t>
                      </a:r>
                      <a:r>
                        <a:rPr lang="en-US" sz="2000" b="0" i="0" u="none" strike="noStrike" dirty="0">
                          <a:solidFill>
                            <a:srgbClr val="5A5A5A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 dirty="0">
                        <a:solidFill>
                          <a:srgbClr val="5A5A5A"/>
                        </a:solidFill>
                        <a:latin typeface="Calibri"/>
                      </a:endParaRP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5A5A5A"/>
                          </a:solidFill>
                          <a:latin typeface="Calibri"/>
                        </a:rPr>
                        <a:t>Male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Female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Total Workers 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Knitwear factories</a:t>
                      </a:r>
                      <a:r>
                        <a:rPr lang="en-US" sz="2000" b="0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>
                        <a:solidFill>
                          <a:srgbClr val="5A5A5A"/>
                        </a:solidFill>
                        <a:latin typeface="Calibri"/>
                      </a:endParaRP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43%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57%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1106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Sweater factories</a:t>
                      </a:r>
                      <a:r>
                        <a:rPr lang="en-US" sz="2000" b="0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>
                        <a:solidFill>
                          <a:srgbClr val="5A5A5A"/>
                        </a:solidFill>
                        <a:latin typeface="Calibri"/>
                      </a:endParaRP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49%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51%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749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Woven factories</a:t>
                      </a:r>
                      <a:r>
                        <a:rPr lang="en-US" sz="2000" b="0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>
                        <a:solidFill>
                          <a:srgbClr val="5A5A5A"/>
                        </a:solidFill>
                        <a:latin typeface="Calibri"/>
                      </a:endParaRP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990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Others factories</a:t>
                      </a:r>
                      <a:r>
                        <a:rPr lang="en-US" sz="2000" b="0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>
                        <a:solidFill>
                          <a:srgbClr val="5A5A5A"/>
                        </a:solidFill>
                        <a:latin typeface="Calibri"/>
                      </a:endParaRP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577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946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All factories</a:t>
                      </a:r>
                      <a:r>
                        <a:rPr lang="en-US" sz="2000" b="0" i="0" u="none" strike="noStrike">
                          <a:solidFill>
                            <a:srgbClr val="5A5A5A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>
                        <a:solidFill>
                          <a:srgbClr val="5A5A5A"/>
                        </a:solidFill>
                        <a:latin typeface="Calibri"/>
                      </a:endParaRP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5A5A5A"/>
                          </a:solidFill>
                          <a:latin typeface="Calibri"/>
                        </a:rPr>
                        <a:t>36%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5A5A5A"/>
                          </a:solidFill>
                          <a:latin typeface="Calibri"/>
                        </a:rPr>
                        <a:t>64%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5A5A5A"/>
                          </a:solidFill>
                          <a:latin typeface="Calibri"/>
                        </a:rPr>
                        <a:t>947</a:t>
                      </a:r>
                    </a:p>
                  </a:txBody>
                  <a:tcPr marL="9525" marR="857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990600" y="5486400"/>
            <a:ext cx="64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Our estimate shows that nearly 4.0 million workers are connected to the garment industry directly, of which 1.4 million are male and 2.6 million are female.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1246</Words>
  <Application>Microsoft Office PowerPoint</Application>
  <PresentationFormat>On-screen Show (4:3)</PresentationFormat>
  <Paragraphs>582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Research Team  Team Leader Dr. A.K. EnamulHaque   Research Coordinator Estiaque Bari   Research Team Eashan Ahmed (Training &amp; Questionnaire Development) Noman H Chowdhury (Questionnaire Development) Kazi Nazmul Huda (Field Coordination) Mohammed Zakir Hossain Khan (Technical support) Zahidul Naim Zakaria (Technical Editing) </vt:lpstr>
      <vt:lpstr>Bangladesh’s Garment Industry</vt:lpstr>
      <vt:lpstr>Research Objectives</vt:lpstr>
      <vt:lpstr>Macro information on the Sector</vt:lpstr>
      <vt:lpstr>RMG Exports</vt:lpstr>
      <vt:lpstr>Sampling</vt:lpstr>
      <vt:lpstr># workers Surveyed</vt:lpstr>
      <vt:lpstr>Geographic Distribution</vt:lpstr>
      <vt:lpstr>Size of Factories and Male-Female Ratio</vt:lpstr>
      <vt:lpstr>Size of workforce</vt:lpstr>
      <vt:lpstr>Educational background</vt:lpstr>
      <vt:lpstr>Marital Status</vt:lpstr>
      <vt:lpstr>Age and Workers by Grade</vt:lpstr>
      <vt:lpstr>Distribution by Gender</vt:lpstr>
      <vt:lpstr>Years at work by grade</vt:lpstr>
      <vt:lpstr>Home districts of workers</vt:lpstr>
      <vt:lpstr>Work environment perception by factories</vt:lpstr>
      <vt:lpstr>Salary payment</vt:lpstr>
      <vt:lpstr>Non-monetary benefits to workers</vt:lpstr>
      <vt:lpstr>Contd … </vt:lpstr>
      <vt:lpstr>Household profile of workers</vt:lpstr>
      <vt:lpstr>Living with family?</vt:lpstr>
      <vt:lpstr>With whom they live in? (when not living with family/parents)</vt:lpstr>
      <vt:lpstr># of children of married workers</vt:lpstr>
      <vt:lpstr>Worker as family head</vt:lpstr>
      <vt:lpstr>Children’s/Ward’s education  [unskilled workers’ families]</vt:lpstr>
      <vt:lpstr>Education by generations</vt:lpstr>
      <vt:lpstr>Changes in housing standard</vt:lpstr>
      <vt:lpstr>Monthly family income</vt:lpstr>
      <vt:lpstr>Monthly income [hh income vs worker’s income]</vt:lpstr>
      <vt:lpstr>Sources of family income</vt:lpstr>
      <vt:lpstr>Family income earners and wealth</vt:lpstr>
      <vt:lpstr>Family expenditure (monthly)</vt:lpstr>
      <vt:lpstr>Distribution of expenditure</vt:lpstr>
      <vt:lpstr>Daily food items</vt:lpstr>
      <vt:lpstr>Protein </vt:lpstr>
      <vt:lpstr>Fruits and others</vt:lpstr>
      <vt:lpstr>Top 10 ‘has my say’ for female workers</vt:lpstr>
      <vt:lpstr>To 10 ‘Has partial say’</vt:lpstr>
      <vt:lpstr>Not or rarely consulted decisions</vt:lpstr>
      <vt:lpstr>Perception on empowerment</vt:lpstr>
      <vt:lpstr>Health care services</vt:lpstr>
      <vt:lpstr>Health status</vt:lpstr>
      <vt:lpstr>Health care facilities</vt:lpstr>
      <vt:lpstr>Cost of treatment</vt:lpstr>
      <vt:lpstr>Distribution of treatment cost</vt:lpstr>
      <vt:lpstr>Delivery of child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Team  Team Leader Dr. A.K. EnamulHaque   Research Coordinator Estiaque Bari   Research Team Eashan Ahmed (Training &amp; Questionnaire Development) Noman H Chowdhury (Questionnaire Development) Kazi Nazmul Huda (Field Coordination) Mohammed Zakir Hossain Khan (Technical support) Zahidul Naim Zakaria (Technical Editing) </dc:title>
  <dc:creator>Enamul Haque ACERi5</dc:creator>
  <cp:lastModifiedBy>Enamul Haque ACERi5</cp:lastModifiedBy>
  <cp:revision>19</cp:revision>
  <dcterms:created xsi:type="dcterms:W3CDTF">2016-03-06T18:19:26Z</dcterms:created>
  <dcterms:modified xsi:type="dcterms:W3CDTF">2016-03-06T20:02:21Z</dcterms:modified>
</cp:coreProperties>
</file>